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5" r:id="rId15"/>
    <p:sldId id="270" r:id="rId16"/>
    <p:sldId id="276" r:id="rId17"/>
    <p:sldId id="271" r:id="rId18"/>
    <p:sldId id="272" r:id="rId19"/>
    <p:sldId id="273" r:id="rId20"/>
    <p:sldId id="280" r:id="rId21"/>
    <p:sldId id="274" r:id="rId22"/>
    <p:sldId id="281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BF35-628E-46BF-A385-EECA1AE6CD3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115-8711-4E0D-AA43-2D60D67A4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BF35-628E-46BF-A385-EECA1AE6CD3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115-8711-4E0D-AA43-2D60D67A4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BF35-628E-46BF-A385-EECA1AE6CD3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115-8711-4E0D-AA43-2D60D67A4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BF35-628E-46BF-A385-EECA1AE6CD3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115-8711-4E0D-AA43-2D60D67A4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BF35-628E-46BF-A385-EECA1AE6CD3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115-8711-4E0D-AA43-2D60D67A4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BF35-628E-46BF-A385-EECA1AE6CD3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115-8711-4E0D-AA43-2D60D67A4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BF35-628E-46BF-A385-EECA1AE6CD3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115-8711-4E0D-AA43-2D60D67A4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BF35-628E-46BF-A385-EECA1AE6CD3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115-8711-4E0D-AA43-2D60D67A4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BF35-628E-46BF-A385-EECA1AE6CD3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115-8711-4E0D-AA43-2D60D67A4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BF35-628E-46BF-A385-EECA1AE6CD3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115-8711-4E0D-AA43-2D60D67A4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BF35-628E-46BF-A385-EECA1AE6CD3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115-8711-4E0D-AA43-2D60D67A4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4BF35-628E-46BF-A385-EECA1AE6CD3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9115-8711-4E0D-AA43-2D60D67A4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4000" dirty="0" smtClean="0"/>
              <a:t>OBLICI DEČJEG SCENSKOG STVARALAŠTVA U VRTIĆU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r-Cyrl-RS" dirty="0" smtClean="0"/>
              <a:t>mr Jovanka Ulić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962400"/>
            <a:ext cx="8229600" cy="2163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RS" dirty="0" smtClean="0"/>
              <a:t>    Od </a:t>
            </a:r>
            <a:r>
              <a:rPr lang="sr-Cyrl-RS" dirty="0"/>
              <a:t>toga šta ćete koristiti kao dekor prvenstveno zavisi da li vaspitač </a:t>
            </a:r>
            <a:r>
              <a:rPr lang="sr-Cyrl-RS" dirty="0" smtClean="0"/>
              <a:t>i</a:t>
            </a:r>
            <a:r>
              <a:rPr lang="sr-Latn-RS" dirty="0" smtClean="0"/>
              <a:t>li deca izvode p</a:t>
            </a:r>
            <a:r>
              <a:rPr lang="sr-Cyrl-RS" dirty="0" smtClean="0"/>
              <a:t>redstavu</a:t>
            </a:r>
            <a:r>
              <a:rPr lang="sr-Latn-RS" dirty="0" smtClean="0"/>
              <a:t> </a:t>
            </a:r>
            <a:r>
              <a:rPr lang="sr-Cyrl-RS" dirty="0" smtClean="0"/>
              <a:t>– </a:t>
            </a:r>
            <a:r>
              <a:rPr lang="sr-Cyrl-RS" dirty="0"/>
              <a:t>da li želite da pokret bude slobodan, nesputan ograničenjem prostora, tj. da li koristite celu površinu stola ili se ograničavate samo na određen prostor (ram sa zavesicom).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maxresdefaul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52800" y="304800"/>
            <a:ext cx="541866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dirty="0" smtClean="0"/>
              <a:t>     Dramska </a:t>
            </a:r>
            <a:r>
              <a:rPr lang="sr-Cyrl-RS" dirty="0"/>
              <a:t>igra počinje sa okupljanjem dece oko stola i najavom pozorišne predstave; pripremljen dekor i igračke koje će se koristiti treba da budu sakrivena od gledalaca (igračke i dekor mogu da budu u kutijama sa jedne i druge strane stola). Postavljanjem dekora i uzimanjem prve </a:t>
            </a:r>
            <a:r>
              <a:rPr lang="sr-Cyrl-RS" dirty="0" smtClean="0"/>
              <a:t>igračke-lutke </a:t>
            </a:r>
            <a:r>
              <a:rPr lang="sr-Cyrl-RS" dirty="0"/>
              <a:t>pokreće se i sama dramska igra.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DSC019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3543300"/>
            <a:ext cx="358140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3114a5b452e9df15d11fee03bddb2d70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9" y="304801"/>
            <a:ext cx="3403737" cy="2912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sr-Cyrl-RS" dirty="0"/>
              <a:t>Pošto su mogućnosti stonih lutki za kretanje i izražavanje prilično </a:t>
            </a:r>
            <a:r>
              <a:rPr lang="sr-Cyrl-RS" dirty="0" smtClean="0"/>
              <a:t>ograničene </a:t>
            </a:r>
            <a:r>
              <a:rPr lang="sr-Cyrl-RS" dirty="0"/>
              <a:t>potrebno je birati tekstove sa jednostavnim radnjama. Veličina lutki – likova, treba da bude takva da ih gledaoci lako raspoznaju, sama srazmera lutki, jedna u odnosu na drugu ili u odnosu na dekor, može da odstupa od prirodne srazmere.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sr-Cyrl-RS" dirty="0"/>
              <a:t>Kao i kod svake lutkarske predstave važno je da se lutka na neki način pomera u </a:t>
            </a:r>
            <a:r>
              <a:rPr lang="sr-Cyrl-RS" dirty="0" smtClean="0"/>
              <a:t>trenutku </a:t>
            </a:r>
            <a:r>
              <a:rPr lang="sr-Cyrl-RS" dirty="0"/>
              <a:t>govora, a da ostale miruju; u </a:t>
            </a:r>
            <a:r>
              <a:rPr lang="sr-Cyrl-RS" dirty="0" smtClean="0"/>
              <a:t>dijalogu </a:t>
            </a:r>
            <a:r>
              <a:rPr lang="sr-Cyrl-RS" dirty="0"/>
              <a:t>lutke su okrenute jedna prema drugoj...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sr-Cyrl-RS" dirty="0"/>
              <a:t>Ovaj tip dramske igre, iako veoma jednostavan i lišen pozorišnih efekata, podstiče maštu i kreativnost dece i njihovu igru sa omiljenim igračkama (režiserske igre), ali </a:t>
            </a:r>
            <a:r>
              <a:rPr lang="sr-Cyrl-RS" dirty="0" smtClean="0"/>
              <a:t>podstiće i druge obl</a:t>
            </a:r>
            <a:r>
              <a:rPr lang="sr-Latn-RS" dirty="0" smtClean="0"/>
              <a:t>i</a:t>
            </a:r>
            <a:r>
              <a:rPr lang="sr-Cyrl-RS" dirty="0" smtClean="0"/>
              <a:t>ke </a:t>
            </a:r>
            <a:r>
              <a:rPr lang="sr-Cyrl-RS" dirty="0"/>
              <a:t>dramskog izraza (igre uloga, </a:t>
            </a:r>
            <a:r>
              <a:rPr lang="sr-Latn-RS" dirty="0" smtClean="0"/>
              <a:t>dramske</a:t>
            </a:r>
            <a:r>
              <a:rPr lang="sr-Cyrl-RS" dirty="0" smtClean="0"/>
              <a:t> </a:t>
            </a:r>
            <a:r>
              <a:rPr lang="sr-Cyrl-RS" dirty="0"/>
              <a:t>igre).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PAPIRNO POZORIŠTE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267200" cy="5410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Cyrl-RS" dirty="0" smtClean="0"/>
              <a:t>     </a:t>
            </a:r>
            <a:r>
              <a:rPr lang="en-US" dirty="0" err="1" smtClean="0"/>
              <a:t>Papirno</a:t>
            </a:r>
            <a:r>
              <a:rPr lang="en-US" dirty="0" smtClean="0"/>
              <a:t> </a:t>
            </a:r>
            <a:r>
              <a:rPr lang="en-US" dirty="0" err="1"/>
              <a:t>pozorište</a:t>
            </a:r>
            <a:r>
              <a:rPr lang="en-US" dirty="0"/>
              <a:t> je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tradicionalnih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</a:t>
            </a:r>
            <a:r>
              <a:rPr lang="en-US" dirty="0" err="1"/>
              <a:t>pripovedanja</a:t>
            </a:r>
            <a:r>
              <a:rPr lang="en-US" dirty="0"/>
              <a:t> </a:t>
            </a:r>
            <a:r>
              <a:rPr lang="en-US" dirty="0" err="1"/>
              <a:t>priče</a:t>
            </a:r>
            <a:r>
              <a:rPr lang="en-US" dirty="0"/>
              <a:t>. </a:t>
            </a:r>
            <a:r>
              <a:rPr lang="en-US" dirty="0" err="1"/>
              <a:t>Istorija</a:t>
            </a:r>
            <a:r>
              <a:rPr lang="en-US" dirty="0"/>
              <a:t> </a:t>
            </a:r>
            <a:r>
              <a:rPr lang="en-US" dirty="0" err="1"/>
              <a:t>papirnog</a:t>
            </a:r>
            <a:r>
              <a:rPr lang="en-US" dirty="0"/>
              <a:t> </a:t>
            </a:r>
            <a:r>
              <a:rPr lang="sr-Cyrl-RS" dirty="0"/>
              <a:t>pozorišta</a:t>
            </a:r>
            <a:r>
              <a:rPr lang="en-US" dirty="0"/>
              <a:t> u </a:t>
            </a:r>
            <a:r>
              <a:rPr lang="en-US" dirty="0" err="1"/>
              <a:t>Evropi</a:t>
            </a:r>
            <a:r>
              <a:rPr lang="en-US" dirty="0"/>
              <a:t> se </a:t>
            </a:r>
            <a:r>
              <a:rPr lang="en-US" dirty="0" err="1"/>
              <a:t>vezuje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period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počele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nestaju</a:t>
            </a:r>
            <a:r>
              <a:rPr lang="en-US" dirty="0"/>
              <a:t> </a:t>
            </a:r>
            <a:r>
              <a:rPr lang="en-US" dirty="0" err="1"/>
              <a:t>putujuće</a:t>
            </a:r>
            <a:r>
              <a:rPr lang="en-US" dirty="0"/>
              <a:t> </a:t>
            </a:r>
            <a:r>
              <a:rPr lang="en-US" dirty="0" err="1"/>
              <a:t>pozorišne</a:t>
            </a:r>
            <a:r>
              <a:rPr lang="en-US" dirty="0"/>
              <a:t> </a:t>
            </a:r>
            <a:r>
              <a:rPr lang="en-US" dirty="0" err="1"/>
              <a:t>družine</a:t>
            </a:r>
            <a:r>
              <a:rPr lang="en-US" dirty="0"/>
              <a:t>, a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primat</a:t>
            </a:r>
            <a:r>
              <a:rPr lang="en-US" dirty="0"/>
              <a:t> </a:t>
            </a:r>
            <a:r>
              <a:rPr lang="en-US" dirty="0" err="1"/>
              <a:t>preuzimaju</a:t>
            </a:r>
            <a:r>
              <a:rPr lang="en-US" dirty="0"/>
              <a:t> </a:t>
            </a:r>
            <a:r>
              <a:rPr lang="en-US" dirty="0" err="1"/>
              <a:t>stalna</a:t>
            </a:r>
            <a:r>
              <a:rPr lang="en-US" dirty="0"/>
              <a:t> </a:t>
            </a:r>
            <a:r>
              <a:rPr lang="en-US" dirty="0" err="1"/>
              <a:t>gradska</a:t>
            </a:r>
            <a:r>
              <a:rPr lang="en-US" dirty="0"/>
              <a:t> </a:t>
            </a:r>
            <a:r>
              <a:rPr lang="en-US" dirty="0" err="1"/>
              <a:t>pozorišta</a:t>
            </a:r>
            <a:r>
              <a:rPr lang="en-US" dirty="0"/>
              <a:t>.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pozorišna</a:t>
            </a:r>
            <a:r>
              <a:rPr lang="en-US" dirty="0"/>
              <a:t> </a:t>
            </a:r>
            <a:r>
              <a:rPr lang="en-US" dirty="0" err="1"/>
              <a:t>umetnost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dostupna</a:t>
            </a:r>
            <a:r>
              <a:rPr lang="en-US" dirty="0"/>
              <a:t> </a:t>
            </a:r>
            <a:r>
              <a:rPr lang="en-US" dirty="0" err="1"/>
              <a:t>građanima</a:t>
            </a:r>
            <a:r>
              <a:rPr lang="en-US" dirty="0"/>
              <a:t> (</a:t>
            </a:r>
            <a:r>
              <a:rPr lang="en-US" dirty="0" err="1"/>
              <a:t>kraj</a:t>
            </a:r>
            <a:r>
              <a:rPr lang="en-US" dirty="0"/>
              <a:t> 19. </a:t>
            </a:r>
            <a:r>
              <a:rPr lang="en-US" dirty="0" err="1"/>
              <a:t>veka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mestima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postojale</a:t>
            </a:r>
            <a:r>
              <a:rPr lang="en-US" dirty="0"/>
              <a:t> </a:t>
            </a:r>
            <a:r>
              <a:rPr lang="en-US" dirty="0" err="1"/>
              <a:t>stalna</a:t>
            </a:r>
            <a:r>
              <a:rPr lang="en-US" dirty="0"/>
              <a:t> </a:t>
            </a:r>
            <a:r>
              <a:rPr lang="en-US" dirty="0" err="1"/>
              <a:t>pozorišta</a:t>
            </a:r>
            <a:r>
              <a:rPr lang="en-US" dirty="0"/>
              <a:t>, </a:t>
            </a:r>
            <a:r>
              <a:rPr lang="en-US" dirty="0" err="1"/>
              <a:t>dovelo</a:t>
            </a:r>
            <a:r>
              <a:rPr lang="en-US" dirty="0"/>
              <a:t> je do </a:t>
            </a:r>
            <a:r>
              <a:rPr lang="en-US" dirty="0" err="1"/>
              <a:t>rađanja</a:t>
            </a:r>
            <a:r>
              <a:rPr lang="en-US" dirty="0"/>
              <a:t> </a:t>
            </a:r>
            <a:r>
              <a:rPr lang="en-US" dirty="0" err="1"/>
              <a:t>papirnog</a:t>
            </a:r>
            <a:r>
              <a:rPr lang="en-US" dirty="0"/>
              <a:t> </a:t>
            </a:r>
            <a:r>
              <a:rPr lang="sr-Cyrl-RS" dirty="0"/>
              <a:t>pozorišta</a:t>
            </a:r>
            <a:r>
              <a:rPr lang="en-US" dirty="0"/>
              <a:t>, </a:t>
            </a:r>
            <a:r>
              <a:rPr lang="en-US" dirty="0" err="1"/>
              <a:t>minijaturnog</a:t>
            </a:r>
            <a:r>
              <a:rPr lang="en-US" dirty="0"/>
              <a:t> </a:t>
            </a:r>
            <a:r>
              <a:rPr lang="en-US" dirty="0" err="1"/>
              <a:t>pozorišnog</a:t>
            </a:r>
            <a:r>
              <a:rPr lang="en-US" dirty="0"/>
              <a:t> </a:t>
            </a:r>
            <a:r>
              <a:rPr lang="en-US" dirty="0" err="1"/>
              <a:t>sveta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je u </a:t>
            </a:r>
            <a:r>
              <a:rPr lang="en-US" dirty="0" err="1"/>
              <a:t>kućnom</a:t>
            </a:r>
            <a:r>
              <a:rPr lang="en-US" dirty="0"/>
              <a:t> </a:t>
            </a:r>
            <a:r>
              <a:rPr lang="en-US" dirty="0" err="1"/>
              <a:t>ambijentu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fascinantan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, </a:t>
            </a:r>
            <a:r>
              <a:rPr lang="en-US" dirty="0" err="1"/>
              <a:t>ponavljao</a:t>
            </a:r>
            <a:r>
              <a:rPr lang="en-US" dirty="0"/>
              <a:t> </a:t>
            </a:r>
            <a:r>
              <a:rPr lang="en-US" dirty="0" err="1"/>
              <a:t>igru</a:t>
            </a:r>
            <a:r>
              <a:rPr lang="en-US" dirty="0"/>
              <a:t>, </a:t>
            </a:r>
            <a:r>
              <a:rPr lang="en-US" dirty="0" err="1"/>
              <a:t>sliku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zvuk</a:t>
            </a:r>
            <a:r>
              <a:rPr lang="en-US" dirty="0"/>
              <a:t> «</a:t>
            </a:r>
            <a:r>
              <a:rPr lang="en-US" dirty="0" err="1"/>
              <a:t>velikog</a:t>
            </a:r>
            <a:r>
              <a:rPr lang="en-US" dirty="0"/>
              <a:t>» </a:t>
            </a:r>
            <a:r>
              <a:rPr lang="en-US" dirty="0" err="1" smtClean="0"/>
              <a:t>pozorišta</a:t>
            </a:r>
            <a:r>
              <a:rPr lang="sr-Cyrl-R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4" descr="20180508_0832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742" t="11786" r="7953" b="5363"/>
          <a:stretch>
            <a:fillRect/>
          </a:stretch>
        </p:blipFill>
        <p:spPr>
          <a:xfrm>
            <a:off x="4876800" y="1066800"/>
            <a:ext cx="3962400" cy="4446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r-Cyrl-RS" dirty="0" smtClean="0"/>
              <a:t>     Tako se pored veoma omiljenih kućica za lutke i ostalih igračaka, u dečjim sobama našao jedan minijaturan model stvarnosti. Dok je kućica za lutke prikazivala unutrašnji svet jedne porodice, papirno pozorište je predstavljalo vezu sa spoljnim svetom.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 descr="3243e23c7116e463bed8d49b62cd635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9361" y="304800"/>
            <a:ext cx="3951239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0"/>
            <a:ext cx="8229600" cy="1706563"/>
          </a:xfrm>
        </p:spPr>
        <p:txBody>
          <a:bodyPr/>
          <a:lstStyle/>
          <a:p>
            <a:r>
              <a:rPr lang="en-US" dirty="0"/>
              <a:t>Sam </a:t>
            </a:r>
            <a:r>
              <a:rPr lang="en-US" dirty="0" err="1"/>
              <a:t>termin</a:t>
            </a:r>
            <a:r>
              <a:rPr lang="en-US" dirty="0"/>
              <a:t> «</a:t>
            </a:r>
            <a:r>
              <a:rPr lang="en-US" dirty="0" err="1"/>
              <a:t>papirni</a:t>
            </a:r>
            <a:r>
              <a:rPr lang="en-US" dirty="0"/>
              <a:t> </a:t>
            </a:r>
            <a:r>
              <a:rPr lang="en-US" dirty="0" err="1"/>
              <a:t>teatar</a:t>
            </a:r>
            <a:r>
              <a:rPr lang="en-US" dirty="0"/>
              <a:t>» je </a:t>
            </a:r>
            <a:r>
              <a:rPr lang="en-US" dirty="0" err="1"/>
              <a:t>nastao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polovinom</a:t>
            </a:r>
            <a:r>
              <a:rPr lang="en-US" dirty="0"/>
              <a:t> 20. </a:t>
            </a:r>
            <a:r>
              <a:rPr lang="en-US" dirty="0" err="1"/>
              <a:t>veka</a:t>
            </a:r>
            <a:r>
              <a:rPr lang="en-US" dirty="0"/>
              <a:t>, a do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upotrebi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izrazi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– </a:t>
            </a:r>
            <a:r>
              <a:rPr lang="en-US" dirty="0" err="1"/>
              <a:t>dečije</a:t>
            </a:r>
            <a:r>
              <a:rPr lang="en-US" dirty="0"/>
              <a:t>, </a:t>
            </a:r>
            <a:r>
              <a:rPr lang="en-US" dirty="0" err="1"/>
              <a:t>domaće</a:t>
            </a:r>
            <a:r>
              <a:rPr lang="en-US" dirty="0"/>
              <a:t>, </a:t>
            </a:r>
            <a:r>
              <a:rPr lang="en-US" dirty="0" err="1"/>
              <a:t>stono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sobno</a:t>
            </a:r>
            <a:r>
              <a:rPr lang="en-US" dirty="0"/>
              <a:t> </a:t>
            </a:r>
            <a:r>
              <a:rPr lang="en-US" dirty="0" err="1"/>
              <a:t>pozorište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Paper_theatre_by_tommy_tommers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52800" y="304800"/>
            <a:ext cx="5334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dirty="0" smtClean="0"/>
              <a:t>     Pošto su se figure pokretale pomoću žice, štapa ili magneta, papirno pozorište se ubrajalo u jedan od brojnih oblika lutkarskog pozorišta. Međutim, za razliku od ostalih scenskih lutki (osim figurina u pozorištu senki) lutke u papirnom pozorištu nisu trodimenzionalne (debljina papira), tako da imaju sopstvena pravila i način pokretanja.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2d448e465319c545be8a1d05bbc1c9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1799" y="281118"/>
            <a:ext cx="3295001" cy="584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Cyrl-RS" dirty="0" smtClean="0"/>
              <a:t>     </a:t>
            </a:r>
            <a:r>
              <a:rPr lang="en-US" dirty="0" smtClean="0"/>
              <a:t>Kao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scenografiju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figure se </a:t>
            </a:r>
            <a:r>
              <a:rPr lang="en-US" dirty="0" err="1"/>
              <a:t>koristio</a:t>
            </a:r>
            <a:r>
              <a:rPr lang="en-US" dirty="0"/>
              <a:t> </a:t>
            </a:r>
            <a:r>
              <a:rPr lang="en-US" dirty="0" err="1"/>
              <a:t>ručno</a:t>
            </a:r>
            <a:r>
              <a:rPr lang="en-US" dirty="0"/>
              <a:t> </a:t>
            </a:r>
            <a:r>
              <a:rPr lang="en-US" dirty="0" err="1"/>
              <a:t>kolorisan</a:t>
            </a:r>
            <a:r>
              <a:rPr lang="en-US" dirty="0"/>
              <a:t> </a:t>
            </a:r>
            <a:r>
              <a:rPr lang="en-US" dirty="0" err="1"/>
              <a:t>grafički</a:t>
            </a:r>
            <a:r>
              <a:rPr lang="en-US" dirty="0"/>
              <a:t> list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izrezivao</a:t>
            </a:r>
            <a:r>
              <a:rPr lang="en-US" dirty="0"/>
              <a:t>, </a:t>
            </a:r>
            <a:r>
              <a:rPr lang="en-US" dirty="0" err="1"/>
              <a:t>lepio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karton</a:t>
            </a:r>
            <a:r>
              <a:rPr lang="en-US" dirty="0"/>
              <a:t>, a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utisak</a:t>
            </a:r>
            <a:r>
              <a:rPr lang="en-US" dirty="0"/>
              <a:t> </a:t>
            </a:r>
            <a:r>
              <a:rPr lang="en-US" dirty="0" err="1"/>
              <a:t>trodimenzionalne</a:t>
            </a:r>
            <a:r>
              <a:rPr lang="en-US" dirty="0"/>
              <a:t> </a:t>
            </a:r>
            <a:r>
              <a:rPr lang="en-US" dirty="0" err="1"/>
              <a:t>pozornice</a:t>
            </a:r>
            <a:r>
              <a:rPr lang="en-US" dirty="0"/>
              <a:t> se </a:t>
            </a:r>
            <a:r>
              <a:rPr lang="en-US" dirty="0" err="1"/>
              <a:t>dobijao</a:t>
            </a:r>
            <a:r>
              <a:rPr lang="en-US" dirty="0"/>
              <a:t> </a:t>
            </a:r>
            <a:r>
              <a:rPr lang="en-US" dirty="0" err="1"/>
              <a:t>montiranjem</a:t>
            </a:r>
            <a:r>
              <a:rPr lang="en-US" dirty="0"/>
              <a:t> </a:t>
            </a:r>
            <a:r>
              <a:rPr lang="en-US" dirty="0" err="1"/>
              <a:t>pojedinačnih</a:t>
            </a:r>
            <a:r>
              <a:rPr lang="en-US" dirty="0"/>
              <a:t> </a:t>
            </a:r>
            <a:r>
              <a:rPr lang="en-US" dirty="0" err="1"/>
              <a:t>ravnih</a:t>
            </a:r>
            <a:r>
              <a:rPr lang="en-US" dirty="0"/>
              <a:t> </a:t>
            </a:r>
            <a:r>
              <a:rPr lang="en-US" dirty="0" err="1"/>
              <a:t>delova</a:t>
            </a:r>
            <a:r>
              <a:rPr lang="en-US" dirty="0"/>
              <a:t> u </a:t>
            </a:r>
            <a:r>
              <a:rPr lang="en-US" dirty="0" err="1"/>
              <a:t>prostoru</a:t>
            </a:r>
            <a:r>
              <a:rPr lang="en-US" dirty="0"/>
              <a:t>. U </a:t>
            </a:r>
            <a:r>
              <a:rPr lang="en-US" dirty="0" err="1"/>
              <a:t>njegovom</a:t>
            </a:r>
            <a:r>
              <a:rPr lang="en-US" dirty="0"/>
              <a:t> </a:t>
            </a:r>
            <a:r>
              <a:rPr lang="en-US" dirty="0" err="1"/>
              <a:t>izrezivanju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sklapanju</a:t>
            </a:r>
            <a:r>
              <a:rPr lang="en-US" dirty="0"/>
              <a:t> je </a:t>
            </a:r>
            <a:r>
              <a:rPr lang="en-US" dirty="0" err="1"/>
              <a:t>učestvovala</a:t>
            </a:r>
            <a:r>
              <a:rPr lang="en-US" dirty="0"/>
              <a:t>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porodica</a:t>
            </a:r>
            <a:r>
              <a:rPr lang="en-US" dirty="0"/>
              <a:t>, </a:t>
            </a:r>
            <a:r>
              <a:rPr lang="en-US" dirty="0" err="1"/>
              <a:t>deca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odrasli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5" name="Content Placeholder 6" descr="PaperTheat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228600"/>
            <a:ext cx="2984046" cy="324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26-paper-theater-epinal-pellerin_25_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05200"/>
            <a:ext cx="3846770" cy="294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Latn-RS" smtClean="0"/>
              <a:t>      </a:t>
            </a:r>
            <a:r>
              <a:rPr lang="en-US" smtClean="0"/>
              <a:t>Uz</a:t>
            </a:r>
            <a:r>
              <a:rPr lang="en-US" dirty="0" smtClean="0"/>
              <a:t> </a:t>
            </a:r>
            <a:r>
              <a:rPr lang="en-US" dirty="0" err="1"/>
              <a:t>klasične</a:t>
            </a:r>
            <a:r>
              <a:rPr lang="en-US" dirty="0"/>
              <a:t> </a:t>
            </a:r>
            <a:r>
              <a:rPr lang="en-US" dirty="0" err="1"/>
              <a:t>pozorišne</a:t>
            </a:r>
            <a:r>
              <a:rPr lang="en-US" dirty="0"/>
              <a:t> </a:t>
            </a:r>
            <a:r>
              <a:rPr lang="en-US" dirty="0" err="1"/>
              <a:t>tekstove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repertoaru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bile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priče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decu</a:t>
            </a:r>
            <a:r>
              <a:rPr lang="en-US" dirty="0"/>
              <a:t>. Pored </a:t>
            </a:r>
            <a:r>
              <a:rPr lang="en-US" dirty="0" err="1"/>
              <a:t>zabavnog</a:t>
            </a:r>
            <a:r>
              <a:rPr lang="en-US" dirty="0"/>
              <a:t>, </a:t>
            </a:r>
            <a:r>
              <a:rPr lang="en-US" dirty="0" err="1"/>
              <a:t>papirn</a:t>
            </a:r>
            <a:r>
              <a:rPr lang="sr-Cyrl-RS" dirty="0"/>
              <a:t>o pozorište </a:t>
            </a:r>
            <a:r>
              <a:rPr lang="en-US" dirty="0"/>
              <a:t>je </a:t>
            </a:r>
            <a:r>
              <a:rPr lang="en-US" dirty="0" err="1" smtClean="0"/>
              <a:t>ima</a:t>
            </a:r>
            <a:r>
              <a:rPr lang="sr-Cyrl-RS" dirty="0" smtClean="0"/>
              <a:t>l</a:t>
            </a:r>
            <a:r>
              <a:rPr lang="en-US" dirty="0" smtClean="0"/>
              <a:t>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edukativni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– </a:t>
            </a:r>
            <a:r>
              <a:rPr lang="en-US" dirty="0" err="1"/>
              <a:t>dete</a:t>
            </a:r>
            <a:r>
              <a:rPr lang="en-US" dirty="0"/>
              <a:t> je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igru</a:t>
            </a:r>
            <a:r>
              <a:rPr lang="en-US" dirty="0"/>
              <a:t> </a:t>
            </a:r>
            <a:r>
              <a:rPr lang="en-US" dirty="0" err="1"/>
              <a:t>moglo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upozna</a:t>
            </a:r>
            <a:r>
              <a:rPr lang="en-US" dirty="0"/>
              <a:t> s </a:t>
            </a:r>
            <a:r>
              <a:rPr lang="en-US" dirty="0" err="1"/>
              <a:t>istorijom</a:t>
            </a:r>
            <a:r>
              <a:rPr lang="en-US" dirty="0"/>
              <a:t>, </a:t>
            </a:r>
            <a:r>
              <a:rPr lang="en-US" dirty="0" err="1"/>
              <a:t>geografijom</a:t>
            </a:r>
            <a:r>
              <a:rPr lang="en-US" dirty="0"/>
              <a:t>, </a:t>
            </a:r>
            <a:r>
              <a:rPr lang="en-US" dirty="0" err="1"/>
              <a:t>tehničkim</a:t>
            </a:r>
            <a:r>
              <a:rPr lang="en-US" dirty="0"/>
              <a:t> </a:t>
            </a:r>
            <a:r>
              <a:rPr lang="en-US" dirty="0" err="1"/>
              <a:t>naukama</a:t>
            </a:r>
            <a:r>
              <a:rPr lang="en-US" dirty="0"/>
              <a:t>, </a:t>
            </a:r>
            <a:r>
              <a:rPr lang="en-US" dirty="0" err="1"/>
              <a:t>arhitekturom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onim</a:t>
            </a:r>
            <a:r>
              <a:rPr lang="en-US" dirty="0"/>
              <a:t> </a:t>
            </a:r>
            <a:r>
              <a:rPr lang="en-US" dirty="0" err="1"/>
              <a:t>naučnim</a:t>
            </a:r>
            <a:r>
              <a:rPr lang="en-US" dirty="0"/>
              <a:t> </a:t>
            </a:r>
            <a:r>
              <a:rPr lang="en-US" dirty="0" err="1"/>
              <a:t>oblastima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19. </a:t>
            </a:r>
            <a:r>
              <a:rPr lang="en-US" dirty="0" err="1"/>
              <a:t>veku</a:t>
            </a:r>
            <a:r>
              <a:rPr lang="en-US" dirty="0"/>
              <a:t> </a:t>
            </a:r>
            <a:r>
              <a:rPr lang="en-US" dirty="0" err="1"/>
              <a:t>dobijale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 smtClean="0"/>
              <a:t>temelje</a:t>
            </a:r>
            <a:r>
              <a:rPr lang="en-US" dirty="0" smtClean="0"/>
              <a:t>. </a:t>
            </a:r>
            <a:r>
              <a:rPr lang="sr-Cyrl-RS" dirty="0" smtClean="0"/>
              <a:t>T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/>
              <a:t>tridesetih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20. </a:t>
            </a:r>
            <a:r>
              <a:rPr lang="en-US" dirty="0" err="1"/>
              <a:t>veka</a:t>
            </a:r>
            <a:r>
              <a:rPr lang="en-US" dirty="0"/>
              <a:t> </a:t>
            </a:r>
            <a:r>
              <a:rPr lang="en-US" dirty="0" err="1"/>
              <a:t>papirn</a:t>
            </a:r>
            <a:r>
              <a:rPr lang="sr-Cyrl-RS" dirty="0"/>
              <a:t>o pozorište </a:t>
            </a:r>
            <a:r>
              <a:rPr lang="en-US" dirty="0" err="1"/>
              <a:t>postaje</a:t>
            </a:r>
            <a:r>
              <a:rPr lang="en-US" dirty="0"/>
              <a:t> </a:t>
            </a:r>
            <a:r>
              <a:rPr lang="en-US" dirty="0" err="1"/>
              <a:t>didaktički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u </a:t>
            </a:r>
            <a:r>
              <a:rPr lang="en-US" dirty="0" err="1"/>
              <a:t>školama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4" descr="20180508_0831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981" t="13469" r="5433" b="15819"/>
          <a:stretch>
            <a:fillRect/>
          </a:stretch>
        </p:blipFill>
        <p:spPr>
          <a:xfrm>
            <a:off x="4876800" y="914400"/>
            <a:ext cx="388221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86200"/>
            <a:ext cx="8229600" cy="2239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Cyrl-RS" dirty="0" smtClean="0"/>
              <a:t>     </a:t>
            </a:r>
            <a:r>
              <a:rPr lang="en-US" dirty="0" err="1" smtClean="0"/>
              <a:t>Priručnik</a:t>
            </a:r>
            <a:r>
              <a:rPr lang="en-US" dirty="0" smtClean="0"/>
              <a:t> </a:t>
            </a:r>
            <a:r>
              <a:rPr lang="en-US" dirty="0" err="1"/>
              <a:t>izdat</a:t>
            </a:r>
            <a:r>
              <a:rPr lang="en-US" dirty="0"/>
              <a:t> u </a:t>
            </a:r>
            <a:r>
              <a:rPr lang="en-US" dirty="0" err="1"/>
              <a:t>Vojvodini</a:t>
            </a:r>
            <a:r>
              <a:rPr lang="en-US" dirty="0"/>
              <a:t> 1934. pod </a:t>
            </a:r>
            <a:r>
              <a:rPr lang="en-US" dirty="0" err="1"/>
              <a:t>nazivom</a:t>
            </a:r>
            <a:r>
              <a:rPr lang="en-US" dirty="0"/>
              <a:t> «</a:t>
            </a:r>
            <a:r>
              <a:rPr lang="en-US" dirty="0" err="1"/>
              <a:t>Pozorište</a:t>
            </a:r>
            <a:r>
              <a:rPr lang="en-US" dirty="0"/>
              <a:t> u </a:t>
            </a:r>
            <a:r>
              <a:rPr lang="en-US" dirty="0" err="1"/>
              <a:t>kući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školi</a:t>
            </a:r>
            <a:r>
              <a:rPr lang="en-US" dirty="0"/>
              <a:t>»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publikaciju</a:t>
            </a:r>
            <a:r>
              <a:rPr lang="en-US" dirty="0"/>
              <a:t> u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data </a:t>
            </a:r>
            <a:r>
              <a:rPr lang="en-US" dirty="0" err="1"/>
              <a:t>tekstualna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slikovna</a:t>
            </a:r>
            <a:r>
              <a:rPr lang="en-US" dirty="0"/>
              <a:t> </a:t>
            </a:r>
            <a:r>
              <a:rPr lang="en-US" dirty="0" err="1"/>
              <a:t>objašnjenja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izradu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montiranje</a:t>
            </a:r>
            <a:r>
              <a:rPr lang="en-US" dirty="0"/>
              <a:t> </a:t>
            </a:r>
            <a:r>
              <a:rPr lang="en-US" dirty="0" err="1"/>
              <a:t>minijaturne</a:t>
            </a:r>
            <a:r>
              <a:rPr lang="en-US" dirty="0"/>
              <a:t> </a:t>
            </a:r>
            <a:r>
              <a:rPr lang="en-US" dirty="0" err="1"/>
              <a:t>pozornice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kartona</a:t>
            </a:r>
            <a:r>
              <a:rPr lang="en-US" dirty="0"/>
              <a:t>. Pored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sklapanje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uputstva</a:t>
            </a:r>
            <a:r>
              <a:rPr lang="en-US" dirty="0"/>
              <a:t>,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dijalozi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dečije</a:t>
            </a:r>
            <a:r>
              <a:rPr lang="en-US" dirty="0"/>
              <a:t> </a:t>
            </a:r>
            <a:r>
              <a:rPr lang="en-US" dirty="0" err="1"/>
              <a:t>predstave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predlozi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igre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dečijim</a:t>
            </a:r>
            <a:r>
              <a:rPr lang="en-US" dirty="0"/>
              <a:t> </a:t>
            </a:r>
            <a:r>
              <a:rPr lang="en-US" dirty="0" err="1"/>
              <a:t>kućnima</a:t>
            </a:r>
            <a:r>
              <a:rPr lang="en-US" dirty="0"/>
              <a:t> </a:t>
            </a:r>
            <a:r>
              <a:rPr lang="en-US" dirty="0" err="1" smtClean="0"/>
              <a:t>zabavama</a:t>
            </a:r>
            <a:r>
              <a:rPr lang="sr-Cyrl-R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9" descr="b347a69cba5f73b0d3f4ea82ee62a54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3962" t="49057" r="5660" b="1407"/>
          <a:stretch>
            <a:fillRect/>
          </a:stretch>
        </p:blipFill>
        <p:spPr>
          <a:xfrm>
            <a:off x="4114800" y="228600"/>
            <a:ext cx="4618669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ig_theatre_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077738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800600"/>
            <a:ext cx="8305800" cy="1325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RS" dirty="0" smtClean="0"/>
              <a:t>    Papirno pozorište nikada nije imalo svoju profesionalnu verziju, ono je uvek bilo namenjeno ili porodičnom okruženju ili se koristilo kao didaktički materijal.</a:t>
            </a:r>
            <a:endParaRPr lang="en-US" dirty="0"/>
          </a:p>
        </p:txBody>
      </p:sp>
      <p:pic>
        <p:nvPicPr>
          <p:cNvPr id="5" name="Content Placeholder 4" descr="diorama_peter_and_wol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0" y="381000"/>
            <a:ext cx="6471397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0180423_0924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10204"/>
          <a:stretch>
            <a:fillRect/>
          </a:stretch>
        </p:blipFill>
        <p:spPr>
          <a:xfrm>
            <a:off x="457200" y="304799"/>
            <a:ext cx="4114800" cy="277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6" descr="20180427_1346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887" r="5660" b="6918"/>
          <a:stretch>
            <a:fillRect/>
          </a:stretch>
        </p:blipFill>
        <p:spPr>
          <a:xfrm>
            <a:off x="4674974" y="3200400"/>
            <a:ext cx="3936914" cy="2972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4800"/>
            <a:ext cx="5455487" cy="2743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2800"/>
            <a:ext cx="4038600" cy="2921196"/>
          </a:xfrm>
        </p:spPr>
      </p:pic>
    </p:spTree>
    <p:extLst>
      <p:ext uri="{BB962C8B-B14F-4D97-AF65-F5344CB8AC3E}">
        <p14:creationId xmlns:p14="http://schemas.microsoft.com/office/powerpoint/2010/main" val="1263022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04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il_fullxfull.524835796_jp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04800"/>
            <a:ext cx="2667000" cy="328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pou-green-people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200400"/>
            <a:ext cx="4151249" cy="325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554834794_915b15c7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326571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l_570xN.2429658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49982" y="-115982"/>
            <a:ext cx="2644139" cy="348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NY-AP130_NYPAPE_G_201011041734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276600"/>
            <a:ext cx="4800600" cy="320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per_cir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409039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fe3bf3be124609ed69fb4facdf7b34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0"/>
            <a:ext cx="3962400" cy="528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Cyrl-RS" dirty="0" smtClean="0"/>
              <a:t>     „</a:t>
            </a:r>
            <a:r>
              <a:rPr lang="sr-Cyrl-RS" dirty="0"/>
              <a:t>Deca već sa dušom imaju maštu i pamćenje, to je ono što odrasli više nemaju, i ono što divno koriste u svojim sitnim igrama i u svojim zabavama: služeći se njima ona hvale ono što su čula da je rečeno i </a:t>
            </a:r>
            <a:r>
              <a:rPr lang="sr-Cyrl-RS" dirty="0" smtClean="0"/>
              <a:t>podražavaju </a:t>
            </a:r>
            <a:r>
              <a:rPr lang="sr-Cyrl-RS" dirty="0"/>
              <a:t>ono što su videla da je urađeno... Ona su na nekoj velikoj gozbi i tu se lepo goste, odlaze u čarobne palate i krajeve; mada su </a:t>
            </a:r>
            <a:r>
              <a:rPr lang="sr-Cyrl-RS" dirty="0" smtClean="0"/>
              <a:t>sama, </a:t>
            </a:r>
            <a:r>
              <a:rPr lang="sr-Cyrl-RS" dirty="0"/>
              <a:t>oko njih je mnogo sluga i velika pratnja; vode vojske, biju bojeve i odnose pobede; govore s kraljevima i kraljicama i s najvećim knezovima, i sama su kraljevi i kraljice, princeze i zmajevi, imaju blago, koje može biti lišće drveća ili zrna peska. Ono što neće znati kasnije u životu, ona znaju u to doba, a to je da po svojoj volji raspolažu svojim imetkom i da budu gospodari vlastite sreće.“</a:t>
            </a:r>
            <a:endParaRPr lang="en-US" dirty="0"/>
          </a:p>
          <a:p>
            <a:pPr algn="r">
              <a:buNone/>
            </a:pPr>
            <a:r>
              <a:rPr lang="sr-Cyrl-RS" dirty="0" smtClean="0"/>
              <a:t>(</a:t>
            </a:r>
            <a:r>
              <a:rPr lang="sr-Cyrl-RS" dirty="0"/>
              <a:t>De la Bryere, 1688) 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IGRE DO POZORIŠTA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648200" cy="46021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dirty="0"/>
              <a:t>U igri dete pokazuje da može </a:t>
            </a:r>
            <a:r>
              <a:rPr lang="sr-Cyrl-RS" dirty="0" smtClean="0"/>
              <a:t>i  ume</a:t>
            </a:r>
            <a:r>
              <a:rPr lang="sr-Cyrl-RS" dirty="0"/>
              <a:t>: 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sr-Cyrl-RS" dirty="0" smtClean="0"/>
              <a:t>da </a:t>
            </a:r>
            <a:r>
              <a:rPr lang="sr-Cyrl-RS" dirty="0"/>
              <a:t>koristi svoju samostalnost i slobodu, svu svoju maštu i sva svoja osećanja; da samo istražuje i otkriva različite mogućnosti </a:t>
            </a:r>
            <a:r>
              <a:rPr lang="sr-Latn-RS" dirty="0" smtClean="0"/>
              <a:t>u</a:t>
            </a:r>
            <a:r>
              <a:rPr lang="sr-Cyrl-RS" dirty="0" smtClean="0"/>
              <a:t> rešavanj</a:t>
            </a:r>
            <a:r>
              <a:rPr lang="sr-Latn-RS" dirty="0" smtClean="0"/>
              <a:t>u</a:t>
            </a:r>
            <a:r>
              <a:rPr lang="sr-Cyrl-RS" dirty="0" smtClean="0"/>
              <a:t> </a:t>
            </a:r>
            <a:r>
              <a:rPr lang="sr-Cyrl-RS" dirty="0"/>
              <a:t>problema; da usmeri akciju na sebe i vodi igru uživajući u samom procesu i sredstvima, više nego u rezultatima i ciljevima; da se posveti onome što ga pokreće u tom trenutku i što snažno doživljava sada i ovde.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3882_tabletop_puppet_theat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0200" y="1295400"/>
            <a:ext cx="3057144" cy="4360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dirty="0" smtClean="0"/>
              <a:t>Igre </a:t>
            </a:r>
            <a:r>
              <a:rPr lang="sr-Cyrl-RS" dirty="0"/>
              <a:t>u oblasti drame i pozorišta mogu da se podele na: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sr-Cyrl-RS" dirty="0" smtClean="0"/>
              <a:t>jednostavne </a:t>
            </a:r>
            <a:r>
              <a:rPr lang="sr-Cyrl-RS" dirty="0"/>
              <a:t>forme igara </a:t>
            </a:r>
            <a:r>
              <a:rPr lang="sr-Cyrl-RS" dirty="0" smtClean="0"/>
              <a:t>sa </a:t>
            </a:r>
            <a:r>
              <a:rPr lang="sr-Cyrl-RS" dirty="0"/>
              <a:t>dramskim </a:t>
            </a:r>
            <a:r>
              <a:rPr lang="sr-Cyrl-RS" dirty="0" smtClean="0"/>
              <a:t>elementima,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sr-Cyrl-RS" dirty="0" smtClean="0"/>
              <a:t>razvijenije </a:t>
            </a:r>
            <a:r>
              <a:rPr lang="sr-Cyrl-RS" dirty="0"/>
              <a:t>dramske aktivnosti, koje imaju težište na dramskom igranju i </a:t>
            </a:r>
            <a:r>
              <a:rPr lang="sr-Cyrl-RS" dirty="0" smtClean="0"/>
              <a:t>improvizacijama,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sr-Cyrl-RS" dirty="0" smtClean="0"/>
              <a:t>složenije </a:t>
            </a:r>
            <a:r>
              <a:rPr lang="sr-Cyrl-RS" dirty="0"/>
              <a:t>forme i sistemi aktivnosti u vidu dramske radionice, igre pozorišta, projekat čije je polazište pozorište.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childparenttoytheatre-300x22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20574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Cyrl-RS" dirty="0"/>
              <a:t>Igre drame i pozorišta pružaju idealne uslove za interakciju </a:t>
            </a:r>
            <a:r>
              <a:rPr lang="sr-Cyrl-RS" dirty="0" smtClean="0"/>
              <a:t>i integraciju </a:t>
            </a:r>
            <a:r>
              <a:rPr lang="sr-Cyrl-RS" dirty="0"/>
              <a:t>različitih oblika i načina rada: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sr-Cyrl-RS" dirty="0" smtClean="0"/>
              <a:t>u </a:t>
            </a:r>
            <a:r>
              <a:rPr lang="sr-Cyrl-RS" dirty="0"/>
              <a:t>grupi – cela grupa angažovana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sr-Cyrl-RS" dirty="0" smtClean="0"/>
              <a:t>u </a:t>
            </a:r>
            <a:r>
              <a:rPr lang="sr-Cyrl-RS" dirty="0"/>
              <a:t>grupi – svako dete istražuje individualno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sr-Cyrl-RS" dirty="0" smtClean="0"/>
              <a:t>u </a:t>
            </a:r>
            <a:r>
              <a:rPr lang="sr-Cyrl-RS" dirty="0"/>
              <a:t>grupi – aktivnosti u parovima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sr-Cyrl-RS" dirty="0" smtClean="0"/>
              <a:t>u </a:t>
            </a:r>
            <a:r>
              <a:rPr lang="sr-Cyrl-RS" dirty="0"/>
              <a:t>grupi – aktivnosti u manjim </a:t>
            </a:r>
            <a:r>
              <a:rPr lang="sr-Cyrl-RS" dirty="0" smtClean="0"/>
              <a:t>grupama</a:t>
            </a:r>
          </a:p>
          <a:p>
            <a:pPr lvl="0">
              <a:buNone/>
            </a:pPr>
            <a:r>
              <a:rPr lang="sr-Cyrl-RS" dirty="0" smtClean="0"/>
              <a:t>Osnovna </a:t>
            </a:r>
            <a:r>
              <a:rPr lang="sr-Cyrl-RS" dirty="0"/>
              <a:t>sredstva u igrama drame i pozorišta su: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sr-Cyrl-RS" dirty="0" smtClean="0"/>
              <a:t>telo </a:t>
            </a:r>
            <a:r>
              <a:rPr lang="sr-Cyrl-RS" dirty="0"/>
              <a:t>sa svim izražajnim </a:t>
            </a:r>
            <a:r>
              <a:rPr lang="sr-Cyrl-RS" dirty="0" smtClean="0"/>
              <a:t>mogućnostima </a:t>
            </a:r>
            <a:r>
              <a:rPr lang="sr-Cyrl-RS" dirty="0"/>
              <a:t>(posebno </a:t>
            </a:r>
            <a:r>
              <a:rPr lang="sr-Cyrl-RS" dirty="0" smtClean="0"/>
              <a:t>glas </a:t>
            </a:r>
            <a:r>
              <a:rPr lang="sr-Cyrl-RS" dirty="0"/>
              <a:t>i pokret); razni zanimljivi predmeti i materijali; igračke; predmeti i stvari svakodnevne upotrebe; stare stvari; lutke; šminka i ukrasi; izabrani delovi odeće ili kostimi, maske...; izabrani delovi nameštaja ili oslikana scenografija...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STONO POZORIŠTE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dirty="0" smtClean="0"/>
              <a:t>     Kratke </a:t>
            </a:r>
            <a:r>
              <a:rPr lang="sr-Cyrl-RS" dirty="0"/>
              <a:t>i zanimljive dramske igre se mogu izvoditi i uz pomoć „običnih“ igračaka ili za tu namenu pripremljenih figurina, bez scene ili na sceni koju predstavlja površina stola. Ova dramska igra sadrži elemente režiserskih igara i </a:t>
            </a:r>
            <a:r>
              <a:rPr lang="sr-Cyrl-RS" dirty="0" smtClean="0"/>
              <a:t>igara </a:t>
            </a:r>
            <a:r>
              <a:rPr lang="sr-Cyrl-RS" dirty="0"/>
              <a:t>uloga sa sižeom, može da ih izvodi vaspitač ili sama deca. Vaspitač ili dete pokreće igračke – stone lutke, ali je i u ulozi naratora.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train-2-224x3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1143000"/>
            <a:ext cx="3555576" cy="476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0504_0944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8127999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8305800" cy="27733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Cyrl-RS" dirty="0" smtClean="0"/>
              <a:t>     Igračke-lutke </a:t>
            </a:r>
            <a:r>
              <a:rPr lang="sr-Cyrl-RS" dirty="0"/>
              <a:t>se pokreću po stolu na kojem može da postoji neka vrsta dekora koja će gledaocima (deci) dočarati mesto dešavanja radnje. Nekada je dovoljno da sto bude samo prekriven nekom tkaninom u odgovarajućoj boji (plavo platno - morsko dno); moguće je na platno postaviti dekor od igračaka ili konstruktorskih materijala (kućica, ograda, drveće, životinje, od kockica napravljen dekor...); ram sa zavesom koji će dočarati pravi pozorišni ambijent.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il_340x270.2070172195_bhk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228600"/>
            <a:ext cx="3857213" cy="306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1245</Words>
  <Application>Microsoft Office PowerPoint</Application>
  <PresentationFormat>On-screen Show (4:3)</PresentationFormat>
  <Paragraphs>35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OBLICI DEČJEG SCENSKOG STVARALAŠTVA U VRTIĆU</vt:lpstr>
      <vt:lpstr>PowerPoint Presentation</vt:lpstr>
      <vt:lpstr>PowerPoint Presentation</vt:lpstr>
      <vt:lpstr>OD IGRE DO POZORIŠTA </vt:lpstr>
      <vt:lpstr>PowerPoint Presentation</vt:lpstr>
      <vt:lpstr>PowerPoint Presentation</vt:lpstr>
      <vt:lpstr>STONO POZORIŠTE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PAPIRNO POZORIŠTE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OBLICI DEČJEG SCENSKOG STVARALAŠTVA U VRTIĆU</dc:title>
  <dc:creator>Jovanka</dc:creator>
  <cp:lastModifiedBy>Jovanka</cp:lastModifiedBy>
  <cp:revision>20</cp:revision>
  <dcterms:created xsi:type="dcterms:W3CDTF">2019-10-30T10:10:08Z</dcterms:created>
  <dcterms:modified xsi:type="dcterms:W3CDTF">2020-11-15T09:01:51Z</dcterms:modified>
</cp:coreProperties>
</file>